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73" r:id="rId5"/>
    <p:sldId id="278" r:id="rId6"/>
    <p:sldId id="260" r:id="rId7"/>
    <p:sldId id="261" r:id="rId8"/>
    <p:sldId id="268" r:id="rId9"/>
    <p:sldId id="265" r:id="rId10"/>
    <p:sldId id="259" r:id="rId11"/>
    <p:sldId id="275" r:id="rId12"/>
    <p:sldId id="276" r:id="rId13"/>
    <p:sldId id="264" r:id="rId14"/>
    <p:sldId id="272" r:id="rId15"/>
    <p:sldId id="262" r:id="rId16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E8926-323A-4989-9D1A-93DCBB69CF88}" v="145" dt="2024-09-18T16:11:07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fab5cc113abcec7/Desktop/Hyper_Island/Project_1/Project_Excel_Hyper_Hote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gan\OneDrive\Desktop\Hyper_Island\Project_1\Project_Excel_Hyper_Hote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gan\OneDrive\Desktop\Hyper_Island\Project_1\Project_Excel_Hyper_Hotel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[Project_Excel_Hyper_Hotels.xlsx]Cancel_Arrival_Date!PivotTable1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Cancelation </a:t>
            </a:r>
            <a:r>
              <a:rPr lang="en-US" baseline="0"/>
              <a:t> VsTime to Arrival Date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82296064"/>
        <c:axId val="1582299904"/>
      </c:barChart>
      <c:catAx>
        <c:axId val="158229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582299904"/>
        <c:crosses val="autoZero"/>
        <c:auto val="1"/>
        <c:lblAlgn val="ctr"/>
        <c:lblOffset val="100"/>
        <c:noMultiLvlLbl val="0"/>
      </c:catAx>
      <c:valAx>
        <c:axId val="158229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58229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[Project_Excel_Hyper_Hotels.xlsx]Cancel_Market_Segment!PivotTable3</c:name>
    <c:fmtId val="4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ysClr val="windowText" lastClr="000000"/>
                </a:solidFill>
              </a:rPr>
              <a:t>Segmentation</a:t>
            </a:r>
            <a:r>
              <a:rPr lang="en-US" sz="1800" b="1" baseline="0">
                <a:solidFill>
                  <a:sysClr val="windowText" lastClr="000000"/>
                </a:solidFill>
              </a:rPr>
              <a:t> of Canceled Customers</a:t>
            </a:r>
            <a:r>
              <a:rPr lang="en-US" sz="1800" b="1">
                <a:solidFill>
                  <a:sysClr val="windowText" lastClr="000000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4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4097428554589044E-2"/>
          <c:y val="0.12701165105686368"/>
          <c:w val="0.81898242366039498"/>
          <c:h val="0.7093038079499787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Cancel_Market_Segment!$B$2:$B$3</c:f>
              <c:strCache>
                <c:ptCount val="1"/>
                <c:pt idx="0">
                  <c:v>Aviation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Cancel_Market_Segment!$B$4:$B$9</c:f>
              <c:numCache>
                <c:formatCode>General</c:formatCode>
                <c:ptCount val="5"/>
                <c:pt idx="0">
                  <c:v>51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2-4686-BBEE-8CA93F5FC495}"/>
            </c:ext>
          </c:extLst>
        </c:ser>
        <c:ser>
          <c:idx val="1"/>
          <c:order val="1"/>
          <c:tx>
            <c:strRef>
              <c:f>Cancel_Market_Segment!$C$2:$C$3</c:f>
              <c:strCache>
                <c:ptCount val="1"/>
                <c:pt idx="0">
                  <c:v>Complementary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Cancel_Market_Segment!$C$4:$C$9</c:f>
              <c:numCache>
                <c:formatCode>General</c:formatCode>
                <c:ptCount val="5"/>
                <c:pt idx="0">
                  <c:v>20</c:v>
                </c:pt>
                <c:pt idx="1">
                  <c:v>70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A2-4686-BBEE-8CA93F5FC495}"/>
            </c:ext>
          </c:extLst>
        </c:ser>
        <c:ser>
          <c:idx val="2"/>
          <c:order val="2"/>
          <c:tx>
            <c:strRef>
              <c:f>Cancel_Market_Segment!$D$2:$D$3</c:f>
              <c:strCache>
                <c:ptCount val="1"/>
                <c:pt idx="0">
                  <c:v>Corporate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Cancel_Market_Segment!$D$4:$D$9</c:f>
              <c:numCache>
                <c:formatCode>General</c:formatCode>
                <c:ptCount val="5"/>
                <c:pt idx="0">
                  <c:v>878</c:v>
                </c:pt>
                <c:pt idx="1">
                  <c:v>19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2-4686-BBEE-8CA93F5FC495}"/>
            </c:ext>
          </c:extLst>
        </c:ser>
        <c:ser>
          <c:idx val="3"/>
          <c:order val="3"/>
          <c:tx>
            <c:strRef>
              <c:f>Cancel_Market_Segment!$E$2:$E$3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Cancel_Market_Segment!$E$4:$E$9</c:f>
              <c:numCache>
                <c:formatCode>General</c:formatCode>
                <c:ptCount val="5"/>
                <c:pt idx="0">
                  <c:v>10</c:v>
                </c:pt>
                <c:pt idx="1">
                  <c:v>1913</c:v>
                </c:pt>
                <c:pt idx="3">
                  <c:v>10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2-4686-BBEE-8CA93F5FC495}"/>
            </c:ext>
          </c:extLst>
        </c:ser>
        <c:ser>
          <c:idx val="4"/>
          <c:order val="4"/>
          <c:tx>
            <c:strRef>
              <c:f>Cancel_Market_Segment!$F$2:$F$3</c:f>
              <c:strCache>
                <c:ptCount val="1"/>
                <c:pt idx="0">
                  <c:v>Groups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Cancel_Market_Segment!$F$4:$F$9</c:f>
              <c:numCache>
                <c:formatCode>General</c:formatCode>
                <c:ptCount val="5"/>
                <c:pt idx="0">
                  <c:v>398</c:v>
                </c:pt>
                <c:pt idx="1">
                  <c:v>543</c:v>
                </c:pt>
                <c:pt idx="3">
                  <c:v>11156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A2-4686-BBEE-8CA93F5FC495}"/>
            </c:ext>
          </c:extLst>
        </c:ser>
        <c:ser>
          <c:idx val="5"/>
          <c:order val="5"/>
          <c:tx>
            <c:strRef>
              <c:f>Cancel_Market_Segment!$G$2:$G$3</c:f>
              <c:strCache>
                <c:ptCount val="1"/>
                <c:pt idx="0">
                  <c:v>Offline TA/TO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Cancel_Market_Segment!$G$4:$G$9</c:f>
              <c:numCache>
                <c:formatCode>General</c:formatCode>
                <c:ptCount val="5"/>
                <c:pt idx="0">
                  <c:v>103</c:v>
                </c:pt>
                <c:pt idx="1">
                  <c:v>3</c:v>
                </c:pt>
                <c:pt idx="2">
                  <c:v>8</c:v>
                </c:pt>
                <c:pt idx="3">
                  <c:v>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A2-4686-BBEE-8CA93F5FC495}"/>
            </c:ext>
          </c:extLst>
        </c:ser>
        <c:ser>
          <c:idx val="6"/>
          <c:order val="6"/>
          <c:tx>
            <c:strRef>
              <c:f>Cancel_Market_Segment!$H$2:$H$3</c:f>
              <c:strCache>
                <c:ptCount val="1"/>
                <c:pt idx="0">
                  <c:v>Online TA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Cancel_Market_Segment!$H$4:$H$9</c:f>
              <c:numCache>
                <c:formatCode>General</c:formatCode>
                <c:ptCount val="5"/>
                <c:pt idx="0">
                  <c:v>14</c:v>
                </c:pt>
                <c:pt idx="1">
                  <c:v>9</c:v>
                </c:pt>
                <c:pt idx="2">
                  <c:v>29</c:v>
                </c:pt>
                <c:pt idx="3">
                  <c:v>20686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A2-4686-BBEE-8CA93F5FC495}"/>
            </c:ext>
          </c:extLst>
        </c:ser>
        <c:ser>
          <c:idx val="7"/>
          <c:order val="7"/>
          <c:tx>
            <c:strRef>
              <c:f>Cancel_Market_Segment!$I$2:$I$3</c:f>
              <c:strCache>
                <c:ptCount val="1"/>
                <c:pt idx="0">
                  <c:v>Undefined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Cancel_Market_Segment!$A$4:$A$9</c:f>
              <c:strCache>
                <c:ptCount val="5"/>
                <c:pt idx="0">
                  <c:v>Corporate</c:v>
                </c:pt>
                <c:pt idx="1">
                  <c:v>Direct</c:v>
                </c:pt>
                <c:pt idx="2">
                  <c:v>GDS</c:v>
                </c:pt>
                <c:pt idx="3">
                  <c:v>TA/TO</c:v>
                </c:pt>
                <c:pt idx="4">
                  <c:v>Undefined</c:v>
                </c:pt>
              </c:strCache>
            </c:strRef>
          </c:cat>
          <c:val>
            <c:numRef>
              <c:f>Cancel_Market_Segment!$I$4:$I$9</c:f>
              <c:numCache>
                <c:formatCode>General</c:formatCode>
                <c:ptCount val="5"/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CA2-4686-BBEE-8CA93F5FC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29856"/>
        <c:axId val="35235136"/>
      </c:barChart>
      <c:catAx>
        <c:axId val="35229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>
                    <a:solidFill>
                      <a:sysClr val="windowText" lastClr="000000"/>
                    </a:solidFill>
                  </a:rPr>
                  <a:t>Distribution</a:t>
                </a:r>
                <a:r>
                  <a:rPr lang="en-US" sz="1800" b="1" baseline="0" dirty="0">
                    <a:solidFill>
                      <a:sysClr val="windowText" lastClr="000000"/>
                    </a:solidFill>
                  </a:rPr>
                  <a:t> Channel</a:t>
                </a:r>
                <a:endParaRPr lang="en-US" sz="1800" b="1" dirty="0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3964416261898901"/>
              <c:y val="0.92361224463049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35235136"/>
        <c:crosses val="autoZero"/>
        <c:auto val="1"/>
        <c:lblAlgn val="ctr"/>
        <c:lblOffset val="100"/>
        <c:noMultiLvlLbl val="0"/>
      </c:catAx>
      <c:valAx>
        <c:axId val="352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3522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[Project_Excel_Hyper_Hotels.xlsx]Adr_Totalstay!PivotTable2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ysClr val="windowText" lastClr="000000"/>
                </a:solidFill>
              </a:rPr>
              <a:t>Total</a:t>
            </a:r>
            <a:r>
              <a:rPr lang="en-US" sz="1800" b="1" baseline="0">
                <a:solidFill>
                  <a:sysClr val="windowText" lastClr="000000"/>
                </a:solidFill>
              </a:rPr>
              <a:t> Stay Vs Adr</a:t>
            </a:r>
            <a:endParaRPr lang="en-US" sz="18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Adr_Totalstay!$B$3:$B$4</c:f>
              <c:strCache>
                <c:ptCount val="1"/>
                <c:pt idx="0">
                  <c:v>Canceled bookings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Adr_Totalstay!$A$5:$A$14</c:f>
              <c:strCache>
                <c:ptCount val="9"/>
                <c:pt idx="0">
                  <c:v>0-4</c:v>
                </c:pt>
                <c:pt idx="1">
                  <c:v>5-9</c:v>
                </c:pt>
                <c:pt idx="2">
                  <c:v>10-14</c:v>
                </c:pt>
                <c:pt idx="3">
                  <c:v>15-19</c:v>
                </c:pt>
                <c:pt idx="4">
                  <c:v>20-24</c:v>
                </c:pt>
                <c:pt idx="5">
                  <c:v>25-29</c:v>
                </c:pt>
                <c:pt idx="6">
                  <c:v>30-34</c:v>
                </c:pt>
                <c:pt idx="7">
                  <c:v>40-44</c:v>
                </c:pt>
                <c:pt idx="8">
                  <c:v>55-59</c:v>
                </c:pt>
              </c:strCache>
            </c:strRef>
          </c:cat>
          <c:val>
            <c:numRef>
              <c:f>Adr_Totalstay!$B$5:$B$14</c:f>
              <c:numCache>
                <c:formatCode>General</c:formatCode>
                <c:ptCount val="9"/>
                <c:pt idx="0">
                  <c:v>3571621.0699999039</c:v>
                </c:pt>
                <c:pt idx="1">
                  <c:v>944624.0100000028</c:v>
                </c:pt>
                <c:pt idx="2">
                  <c:v>105375.45999999988</c:v>
                </c:pt>
                <c:pt idx="3">
                  <c:v>9963.9199999999983</c:v>
                </c:pt>
                <c:pt idx="4">
                  <c:v>5048.9000000000005</c:v>
                </c:pt>
                <c:pt idx="5">
                  <c:v>4111</c:v>
                </c:pt>
                <c:pt idx="6">
                  <c:v>1150.7</c:v>
                </c:pt>
                <c:pt idx="7">
                  <c:v>22.11</c:v>
                </c:pt>
                <c:pt idx="8">
                  <c:v>25.5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99-4116-8A2F-4507F3D57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0290671"/>
        <c:axId val="2010291151"/>
      </c:lineChart>
      <c:catAx>
        <c:axId val="2010290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baseline="0">
                    <a:solidFill>
                      <a:sysClr val="windowText" lastClr="000000"/>
                    </a:solidFill>
                  </a:rPr>
                  <a:t>Days</a:t>
                </a:r>
                <a:endParaRPr lang="en-US" sz="1800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2010291151"/>
        <c:crosses val="autoZero"/>
        <c:auto val="1"/>
        <c:lblAlgn val="ctr"/>
        <c:lblOffset val="100"/>
        <c:noMultiLvlLbl val="0"/>
      </c:catAx>
      <c:valAx>
        <c:axId val="201029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2010290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6FF3-C647-B96D-57CB-D4F292E2C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65F0B-BD57-5878-A9F2-1038E4736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13EC-A745-97F2-B2C6-9D4D313E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5CF90-88BE-946D-7EF4-627BE728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4CB1A-8E52-EE06-7CA7-7D18A8A8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401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CB0F-B42E-2CFF-DB63-A73E4E3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54628-927C-AF38-DC62-076F1409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7B23-8119-FF85-3A47-D9E30098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3CA8-2430-EC82-E557-C918F488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599E-8A56-899D-9FC3-E3B6700E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106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DAFF5-12AD-A213-1EBE-2E1908BBA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51A89-6CE3-1254-2D04-D5D37184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CD19A-876D-BC0B-2283-7514E2AF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DB9F-1E84-C789-678B-42D42170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9D0A7-3DF8-6C4F-F264-1BBA3B4F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2993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77A-C513-E4C4-DD70-C943CE83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C5A1-346A-0E15-A478-AEC2D97B6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90DEB-803C-80E2-DDBB-F8410814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82BE1-2436-3E8D-BB15-FF6A0A18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57E1-1B42-D0A9-A579-CD65CB75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734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4F34-C92F-C3A1-6CA3-244467EE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5D0D9-A7FF-6F81-6B39-9B2EBDC05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27CA9-F7FC-385D-3837-C89145C1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F986E-C9C6-AB0C-A0FB-25514804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4CA57-E23B-577D-7E67-16674A60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29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46A-8BCA-98C1-CB03-BB075ED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F259C-A76C-7CF7-3A3C-593EBA0C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7837A-3A94-4413-321C-601D94039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A5901-0496-343E-66B2-1A3C229B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B9E55-1FBB-FCAC-0BF2-C5795C1C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844B3-D0E3-4708-16F1-6B4DD523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3631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2E17-8ABF-704A-F9AA-2516AF85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AE1F-0523-BC29-8B4C-DD3C7FF3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57027-8722-2F18-EBB2-D33843C1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D48A4-4946-BB6F-52DA-00BDFFEFF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49E9C-DC40-797E-355F-4354D7F6F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2C1F0-6255-4DBA-2F6A-2EF042C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737AB-62D0-DFF1-45B3-ADF34953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51CAA-3E74-C844-4054-47531D0A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2421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4951-7951-DCFF-0B4E-CD7154C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E544D-7F85-48CD-EDC5-EF103D4D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00A7-5BE9-71E2-BE77-3259207C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DF989-A670-2DA9-6614-29ABA103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41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E9CBB-9988-AE72-AD7D-6FD1E4C8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EFD8F-69ED-68DA-09AB-5E63E38E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A22EC-8A50-2527-2580-26ADB36B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A8A7-02DA-BF75-E384-1493546A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85AD-A4C9-41CD-2D89-00691BC64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0B4F-DD6B-9093-40BB-FC622542B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741E-A1B1-969B-1984-9E87EBE5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89DD-43FF-51A4-E2EB-2C308AE4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876C5-21AF-F1E5-0114-F0B1B289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8679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3F7F-8154-D45F-78CB-58C0650B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1CBB1-656E-6327-6C47-B2C67FE00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5DEA-13FF-FCB0-C990-3A52D61DC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F6002-9F36-435C-B3AF-23016AFE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20AF-88C6-AEDB-A54C-F5DE0575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2ED6F-6EDD-9987-7631-9F130839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7327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886E4-9BBC-F186-00C7-EEAB96A2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0FC76-2206-4E5B-0E4E-3FF9C05B2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7E46E-C7BF-E5BF-CE28-F7526D6C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E35A8E-9F3F-4417-A5AC-4F2FDF3F1B6A}" type="datetimeFigureOut">
              <a:rPr lang="en-SE" smtClean="0"/>
              <a:t>02/26/2025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EA98A-50F2-8534-49A2-8B0273639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E79C2-048C-C000-6422-D122CCC48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6363A-88C1-4162-ACB1-EF3F1BA0013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5444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66809"/>
            <a:ext cx="6391191" cy="6391191"/>
          </a:xfrm>
          <a:custGeom>
            <a:avLst/>
            <a:gdLst/>
            <a:ahLst/>
            <a:cxnLst/>
            <a:rect l="l" t="t" r="r" b="b"/>
            <a:pathLst>
              <a:path w="9586786" h="9586786">
                <a:moveTo>
                  <a:pt x="0" y="0"/>
                </a:moveTo>
                <a:lnTo>
                  <a:pt x="9586786" y="0"/>
                </a:lnTo>
                <a:lnTo>
                  <a:pt x="9586786" y="9586786"/>
                </a:lnTo>
                <a:lnTo>
                  <a:pt x="0" y="958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sp>
        <p:nvSpPr>
          <p:cNvPr id="3" name="TextBox 3"/>
          <p:cNvSpPr txBox="1"/>
          <p:nvPr/>
        </p:nvSpPr>
        <p:spPr>
          <a:xfrm>
            <a:off x="2971800" y="663660"/>
            <a:ext cx="8759952" cy="713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0"/>
              </a:lnSpc>
            </a:pPr>
            <a:r>
              <a:rPr lang="en-US" sz="5400" b="1" spc="131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 HOTELS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06240" y="1910578"/>
            <a:ext cx="6885432" cy="175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en-US" sz="4000" b="1" dirty="0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 upon a time, a chain of hotels hired three data analysts..</a:t>
            </a:r>
          </a:p>
          <a:p>
            <a:pPr>
              <a:lnSpc>
                <a:spcPts val="3372"/>
              </a:lnSpc>
            </a:pPr>
            <a:endParaRPr lang="en-US" sz="4000" b="1" dirty="0">
              <a:solidFill>
                <a:srgbClr val="73737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6440" y="2391490"/>
            <a:ext cx="3288976" cy="4466510"/>
          </a:xfrm>
          <a:custGeom>
            <a:avLst/>
            <a:gdLst/>
            <a:ahLst/>
            <a:cxnLst/>
            <a:rect l="l" t="t" r="r" b="b"/>
            <a:pathLst>
              <a:path w="4933464" h="6699765">
                <a:moveTo>
                  <a:pt x="0" y="0"/>
                </a:moveTo>
                <a:lnTo>
                  <a:pt x="4933464" y="0"/>
                </a:lnTo>
                <a:lnTo>
                  <a:pt x="4933464" y="6699765"/>
                </a:lnTo>
                <a:lnTo>
                  <a:pt x="0" y="669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sp>
        <p:nvSpPr>
          <p:cNvPr id="3" name="Freeform 3"/>
          <p:cNvSpPr/>
          <p:nvPr/>
        </p:nvSpPr>
        <p:spPr>
          <a:xfrm rot="20989207" flipH="1">
            <a:off x="5318984" y="721755"/>
            <a:ext cx="4320000" cy="2743200"/>
          </a:xfrm>
          <a:custGeom>
            <a:avLst/>
            <a:gdLst/>
            <a:ahLst/>
            <a:cxnLst/>
            <a:rect l="l" t="t" r="r" b="b"/>
            <a:pathLst>
              <a:path w="6480000" h="4114800">
                <a:moveTo>
                  <a:pt x="6480000" y="0"/>
                </a:moveTo>
                <a:lnTo>
                  <a:pt x="0" y="0"/>
                </a:lnTo>
                <a:lnTo>
                  <a:pt x="0" y="4114800"/>
                </a:lnTo>
                <a:lnTo>
                  <a:pt x="6480000" y="4114800"/>
                </a:lnTo>
                <a:lnTo>
                  <a:pt x="6480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sp>
        <p:nvSpPr>
          <p:cNvPr id="5" name="TextBox 5"/>
          <p:cNvSpPr txBox="1"/>
          <p:nvPr/>
        </p:nvSpPr>
        <p:spPr>
          <a:xfrm>
            <a:off x="6096000" y="1554746"/>
            <a:ext cx="315708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639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-How can we lower the current cancellation rate?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302565" y="2391490"/>
            <a:ext cx="3288976" cy="4466510"/>
          </a:xfrm>
          <a:custGeom>
            <a:avLst/>
            <a:gdLst/>
            <a:ahLst/>
            <a:cxnLst/>
            <a:rect l="l" t="t" r="r" b="b"/>
            <a:pathLst>
              <a:path w="4933464" h="6699765">
                <a:moveTo>
                  <a:pt x="4933464" y="0"/>
                </a:moveTo>
                <a:lnTo>
                  <a:pt x="0" y="0"/>
                </a:lnTo>
                <a:lnTo>
                  <a:pt x="0" y="6699765"/>
                </a:lnTo>
                <a:lnTo>
                  <a:pt x="4933464" y="6699765"/>
                </a:lnTo>
                <a:lnTo>
                  <a:pt x="49334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E" sz="1200"/>
          </a:p>
        </p:txBody>
      </p:sp>
      <p:sp>
        <p:nvSpPr>
          <p:cNvPr id="3" name="Freeform 3"/>
          <p:cNvSpPr/>
          <p:nvPr/>
        </p:nvSpPr>
        <p:spPr>
          <a:xfrm rot="961065">
            <a:off x="2792482" y="1019890"/>
            <a:ext cx="4320000" cy="2743200"/>
          </a:xfrm>
          <a:custGeom>
            <a:avLst/>
            <a:gdLst/>
            <a:ahLst/>
            <a:cxnLst/>
            <a:rect l="l" t="t" r="r" b="b"/>
            <a:pathLst>
              <a:path w="6480000" h="4114800">
                <a:moveTo>
                  <a:pt x="0" y="0"/>
                </a:moveTo>
                <a:lnTo>
                  <a:pt x="6480000" y="0"/>
                </a:lnTo>
                <a:lnTo>
                  <a:pt x="64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E" sz="1200"/>
          </a:p>
        </p:txBody>
      </p:sp>
      <p:sp>
        <p:nvSpPr>
          <p:cNvPr id="5" name="TextBox 5"/>
          <p:cNvSpPr txBox="1"/>
          <p:nvPr/>
        </p:nvSpPr>
        <p:spPr>
          <a:xfrm>
            <a:off x="3145480" y="1673344"/>
            <a:ext cx="315708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639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-How can we optimize the hotel's need for restaurant staff?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1483" y="2391490"/>
            <a:ext cx="3288976" cy="4466510"/>
          </a:xfrm>
          <a:custGeom>
            <a:avLst/>
            <a:gdLst/>
            <a:ahLst/>
            <a:cxnLst/>
            <a:rect l="l" t="t" r="r" b="b"/>
            <a:pathLst>
              <a:path w="4933464" h="6699765">
                <a:moveTo>
                  <a:pt x="0" y="0"/>
                </a:moveTo>
                <a:lnTo>
                  <a:pt x="4933464" y="0"/>
                </a:lnTo>
                <a:lnTo>
                  <a:pt x="4933464" y="6699765"/>
                </a:lnTo>
                <a:lnTo>
                  <a:pt x="0" y="669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E" sz="1200"/>
          </a:p>
        </p:txBody>
      </p:sp>
      <p:sp>
        <p:nvSpPr>
          <p:cNvPr id="3" name="Freeform 3"/>
          <p:cNvSpPr/>
          <p:nvPr/>
        </p:nvSpPr>
        <p:spPr>
          <a:xfrm rot="21154987" flipH="1">
            <a:off x="5332813" y="912281"/>
            <a:ext cx="4320000" cy="2743200"/>
          </a:xfrm>
          <a:custGeom>
            <a:avLst/>
            <a:gdLst/>
            <a:ahLst/>
            <a:cxnLst/>
            <a:rect l="l" t="t" r="r" b="b"/>
            <a:pathLst>
              <a:path w="6480000" h="4114800">
                <a:moveTo>
                  <a:pt x="6480000" y="0"/>
                </a:moveTo>
                <a:lnTo>
                  <a:pt x="0" y="0"/>
                </a:lnTo>
                <a:lnTo>
                  <a:pt x="0" y="4114800"/>
                </a:lnTo>
                <a:lnTo>
                  <a:pt x="6480000" y="4114800"/>
                </a:lnTo>
                <a:lnTo>
                  <a:pt x="6480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E" sz="1200"/>
          </a:p>
        </p:txBody>
      </p:sp>
      <p:sp>
        <p:nvSpPr>
          <p:cNvPr id="5" name="TextBox 5"/>
          <p:cNvSpPr txBox="1"/>
          <p:nvPr/>
        </p:nvSpPr>
        <p:spPr>
          <a:xfrm>
            <a:off x="6096000" y="1565735"/>
            <a:ext cx="315708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639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How can we improve our marketing performance?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FD808-DECA-925A-A692-37FFF1AB2C03}"/>
              </a:ext>
            </a:extLst>
          </p:cNvPr>
          <p:cNvSpPr txBox="1"/>
          <p:nvPr/>
        </p:nvSpPr>
        <p:spPr>
          <a:xfrm>
            <a:off x="103632" y="452387"/>
            <a:ext cx="1208836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volini" panose="03000502040302020204" pitchFamily="66" charset="0"/>
                <a:cs typeface="Cavolini" panose="03000502040302020204" pitchFamily="66" charset="0"/>
              </a:rPr>
              <a:t>Proposed Recommendations:</a:t>
            </a:r>
          </a:p>
          <a:p>
            <a:endParaRPr lang="en-US" sz="28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Implement mandatory deposits for bookings within 100 days of the arrival date.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Provide rebooking options.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Remind customers at regular intervals to reduce last-minute cancelations and no-shows.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sz="28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Data-Driven Staffing Adjustments</a:t>
            </a:r>
            <a:r>
              <a:rPr lang="en-US" sz="28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Collaborate</a:t>
            </a:r>
            <a:r>
              <a:rPr lang="en-US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e</a:t>
            </a:r>
            <a:r>
              <a:rPr lang="en-US" sz="2800" kern="100" dirty="0"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 </a:t>
            </a:r>
            <a:r>
              <a:rPr lang="en-SE" sz="28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with Online Travel Agencies (OTAs) to implement stronger booking commitments. </a:t>
            </a:r>
            <a:endParaRPr lang="en-SE" sz="2800" kern="100" dirty="0">
              <a:effectLst/>
              <a:latin typeface="Cavolini" panose="03000502040302020204" pitchFamily="66" charset="0"/>
              <a:ea typeface="Aptos" panose="020B0004020202020204" pitchFamily="34" charset="0"/>
              <a:cs typeface="Cavolini" panose="0300050204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9273" y="237071"/>
            <a:ext cx="6248301" cy="76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sz="46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 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362600" y="2441556"/>
            <a:ext cx="3757041" cy="2780210"/>
          </a:xfrm>
          <a:custGeom>
            <a:avLst/>
            <a:gdLst/>
            <a:ahLst/>
            <a:cxnLst/>
            <a:rect l="l" t="t" r="r" b="b"/>
            <a:pathLst>
              <a:path w="5635561" h="4170315">
                <a:moveTo>
                  <a:pt x="0" y="0"/>
                </a:moveTo>
                <a:lnTo>
                  <a:pt x="5635561" y="0"/>
                </a:lnTo>
                <a:lnTo>
                  <a:pt x="5635561" y="4170315"/>
                </a:lnTo>
                <a:lnTo>
                  <a:pt x="0" y="417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sp>
        <p:nvSpPr>
          <p:cNvPr id="4" name="Freeform 4"/>
          <p:cNvSpPr/>
          <p:nvPr/>
        </p:nvSpPr>
        <p:spPr>
          <a:xfrm>
            <a:off x="3919539" y="2143474"/>
            <a:ext cx="3456685" cy="920343"/>
          </a:xfrm>
          <a:custGeom>
            <a:avLst/>
            <a:gdLst/>
            <a:ahLst/>
            <a:cxnLst/>
            <a:rect l="l" t="t" r="r" b="b"/>
            <a:pathLst>
              <a:path w="5185028" h="1380514">
                <a:moveTo>
                  <a:pt x="0" y="0"/>
                </a:moveTo>
                <a:lnTo>
                  <a:pt x="5185028" y="0"/>
                </a:lnTo>
                <a:lnTo>
                  <a:pt x="5185028" y="1380514"/>
                </a:lnTo>
                <a:lnTo>
                  <a:pt x="0" y="138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grpSp>
        <p:nvGrpSpPr>
          <p:cNvPr id="5" name="Group 5"/>
          <p:cNvGrpSpPr/>
          <p:nvPr/>
        </p:nvGrpSpPr>
        <p:grpSpPr>
          <a:xfrm>
            <a:off x="4027746" y="2297229"/>
            <a:ext cx="2504297" cy="671983"/>
            <a:chOff x="0" y="0"/>
            <a:chExt cx="7066280" cy="1896110"/>
          </a:xfrm>
        </p:grpSpPr>
        <p:sp>
          <p:nvSpPr>
            <p:cNvPr id="6" name="Freeform 6"/>
            <p:cNvSpPr/>
            <p:nvPr/>
          </p:nvSpPr>
          <p:spPr>
            <a:xfrm>
              <a:off x="50800" y="25400"/>
              <a:ext cx="6995160" cy="1854200"/>
            </a:xfrm>
            <a:custGeom>
              <a:avLst/>
              <a:gdLst/>
              <a:ahLst/>
              <a:cxnLst/>
              <a:rect l="l" t="t" r="r" b="b"/>
              <a:pathLst>
                <a:path w="6995160" h="1854200">
                  <a:moveTo>
                    <a:pt x="0" y="925830"/>
                  </a:moveTo>
                  <a:cubicBezTo>
                    <a:pt x="473710" y="349250"/>
                    <a:pt x="697230" y="346710"/>
                    <a:pt x="751840" y="269240"/>
                  </a:cubicBezTo>
                  <a:cubicBezTo>
                    <a:pt x="786130" y="220980"/>
                    <a:pt x="726440" y="133350"/>
                    <a:pt x="763270" y="101600"/>
                  </a:cubicBezTo>
                  <a:cubicBezTo>
                    <a:pt x="825500" y="48260"/>
                    <a:pt x="1061720" y="123190"/>
                    <a:pt x="1224280" y="133350"/>
                  </a:cubicBezTo>
                  <a:cubicBezTo>
                    <a:pt x="1405890" y="144780"/>
                    <a:pt x="1637030" y="156210"/>
                    <a:pt x="1803400" y="167640"/>
                  </a:cubicBezTo>
                  <a:cubicBezTo>
                    <a:pt x="1929130" y="175260"/>
                    <a:pt x="2066290" y="184150"/>
                    <a:pt x="2134870" y="193040"/>
                  </a:cubicBezTo>
                  <a:cubicBezTo>
                    <a:pt x="2165350" y="196850"/>
                    <a:pt x="2179320" y="200660"/>
                    <a:pt x="2200910" y="204470"/>
                  </a:cubicBezTo>
                  <a:cubicBezTo>
                    <a:pt x="2222500" y="208280"/>
                    <a:pt x="2232660" y="214630"/>
                    <a:pt x="2265680" y="217170"/>
                  </a:cubicBezTo>
                  <a:cubicBezTo>
                    <a:pt x="2357120" y="224790"/>
                    <a:pt x="2620010" y="213360"/>
                    <a:pt x="2801620" y="212090"/>
                  </a:cubicBezTo>
                  <a:cubicBezTo>
                    <a:pt x="2989580" y="210820"/>
                    <a:pt x="3176270" y="228600"/>
                    <a:pt x="3373120" y="212090"/>
                  </a:cubicBezTo>
                  <a:cubicBezTo>
                    <a:pt x="3583940" y="194310"/>
                    <a:pt x="3812540" y="130810"/>
                    <a:pt x="4025900" y="100330"/>
                  </a:cubicBezTo>
                  <a:cubicBezTo>
                    <a:pt x="4230370" y="69850"/>
                    <a:pt x="4431030" y="39370"/>
                    <a:pt x="4629150" y="27940"/>
                  </a:cubicBezTo>
                  <a:cubicBezTo>
                    <a:pt x="4820920" y="15240"/>
                    <a:pt x="4997450" y="22860"/>
                    <a:pt x="5195570" y="25400"/>
                  </a:cubicBezTo>
                  <a:cubicBezTo>
                    <a:pt x="5415280" y="29210"/>
                    <a:pt x="5660390" y="0"/>
                    <a:pt x="5885180" y="46990"/>
                  </a:cubicBezTo>
                  <a:cubicBezTo>
                    <a:pt x="6118860" y="97790"/>
                    <a:pt x="6389370" y="193040"/>
                    <a:pt x="6573520" y="327660"/>
                  </a:cubicBezTo>
                  <a:cubicBezTo>
                    <a:pt x="6741160" y="449580"/>
                    <a:pt x="6932930" y="618490"/>
                    <a:pt x="6963410" y="795020"/>
                  </a:cubicBezTo>
                  <a:cubicBezTo>
                    <a:pt x="6995160" y="980440"/>
                    <a:pt x="6854190" y="1254760"/>
                    <a:pt x="6729730" y="1422400"/>
                  </a:cubicBezTo>
                  <a:cubicBezTo>
                    <a:pt x="6611620" y="1581150"/>
                    <a:pt x="6432550" y="1719580"/>
                    <a:pt x="6249670" y="1785620"/>
                  </a:cubicBezTo>
                  <a:cubicBezTo>
                    <a:pt x="6060440" y="1854200"/>
                    <a:pt x="5820410" y="1819910"/>
                    <a:pt x="5609590" y="1818640"/>
                  </a:cubicBezTo>
                  <a:cubicBezTo>
                    <a:pt x="5401310" y="1818640"/>
                    <a:pt x="5198110" y="1785620"/>
                    <a:pt x="4989830" y="1781810"/>
                  </a:cubicBezTo>
                  <a:cubicBezTo>
                    <a:pt x="4777740" y="1778000"/>
                    <a:pt x="4560570" y="1793240"/>
                    <a:pt x="4348480" y="1795780"/>
                  </a:cubicBezTo>
                  <a:cubicBezTo>
                    <a:pt x="4138930" y="1797050"/>
                    <a:pt x="3905250" y="1811020"/>
                    <a:pt x="3723640" y="1794510"/>
                  </a:cubicBezTo>
                  <a:cubicBezTo>
                    <a:pt x="3581400" y="1781810"/>
                    <a:pt x="3356610" y="1742440"/>
                    <a:pt x="3345180" y="1727200"/>
                  </a:cubicBezTo>
                  <a:cubicBezTo>
                    <a:pt x="3343910" y="1724660"/>
                    <a:pt x="3346450" y="1724660"/>
                    <a:pt x="3346450" y="1720850"/>
                  </a:cubicBezTo>
                  <a:cubicBezTo>
                    <a:pt x="3352800" y="1692910"/>
                    <a:pt x="3481070" y="1371600"/>
                    <a:pt x="3435350" y="1316990"/>
                  </a:cubicBezTo>
                  <a:cubicBezTo>
                    <a:pt x="3399790" y="1275080"/>
                    <a:pt x="3294380" y="1327150"/>
                    <a:pt x="3197860" y="1329690"/>
                  </a:cubicBezTo>
                  <a:cubicBezTo>
                    <a:pt x="3046730" y="1333500"/>
                    <a:pt x="2806700" y="1306830"/>
                    <a:pt x="2612390" y="1329690"/>
                  </a:cubicBezTo>
                  <a:cubicBezTo>
                    <a:pt x="2413000" y="1353820"/>
                    <a:pt x="2211070" y="1422400"/>
                    <a:pt x="2015490" y="1474470"/>
                  </a:cubicBezTo>
                  <a:cubicBezTo>
                    <a:pt x="1824990" y="1526540"/>
                    <a:pt x="1647190" y="1606550"/>
                    <a:pt x="1455420" y="1640840"/>
                  </a:cubicBezTo>
                  <a:cubicBezTo>
                    <a:pt x="1263650" y="1675130"/>
                    <a:pt x="1056640" y="1697990"/>
                    <a:pt x="863600" y="1677670"/>
                  </a:cubicBezTo>
                  <a:cubicBezTo>
                    <a:pt x="670560" y="1656080"/>
                    <a:pt x="439420" y="1631950"/>
                    <a:pt x="297180" y="1513840"/>
                  </a:cubicBezTo>
                  <a:cubicBezTo>
                    <a:pt x="146050" y="1389380"/>
                    <a:pt x="0" y="925830"/>
                    <a:pt x="0" y="925830"/>
                  </a:cubicBezTo>
                </a:path>
              </a:pathLst>
            </a:custGeom>
            <a:solidFill>
              <a:srgbClr val="FFAA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SE" sz="1200"/>
            </a:p>
          </p:txBody>
        </p:sp>
      </p:grpSp>
      <p:sp>
        <p:nvSpPr>
          <p:cNvPr id="7" name="Freeform 7"/>
          <p:cNvSpPr/>
          <p:nvPr/>
        </p:nvSpPr>
        <p:spPr>
          <a:xfrm>
            <a:off x="6479987" y="2494573"/>
            <a:ext cx="1792475" cy="3025274"/>
          </a:xfrm>
          <a:custGeom>
            <a:avLst/>
            <a:gdLst/>
            <a:ahLst/>
            <a:cxnLst/>
            <a:rect l="l" t="t" r="r" b="b"/>
            <a:pathLst>
              <a:path w="2688712" h="4537911">
                <a:moveTo>
                  <a:pt x="0" y="0"/>
                </a:moveTo>
                <a:lnTo>
                  <a:pt x="2688712" y="0"/>
                </a:lnTo>
                <a:lnTo>
                  <a:pt x="2688712" y="4537911"/>
                </a:lnTo>
                <a:lnTo>
                  <a:pt x="0" y="453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  <p:sp>
        <p:nvSpPr>
          <p:cNvPr id="8" name="TextBox 8"/>
          <p:cNvSpPr txBox="1"/>
          <p:nvPr/>
        </p:nvSpPr>
        <p:spPr>
          <a:xfrm>
            <a:off x="4245852" y="2132408"/>
            <a:ext cx="2369087" cy="9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REBOOK NOW</a:t>
            </a:r>
          </a:p>
        </p:txBody>
      </p:sp>
      <p:sp>
        <p:nvSpPr>
          <p:cNvPr id="9" name="Freeform 9"/>
          <p:cNvSpPr/>
          <p:nvPr/>
        </p:nvSpPr>
        <p:spPr>
          <a:xfrm>
            <a:off x="9137574" y="2217924"/>
            <a:ext cx="2627346" cy="2947934"/>
          </a:xfrm>
          <a:custGeom>
            <a:avLst/>
            <a:gdLst/>
            <a:ahLst/>
            <a:cxnLst/>
            <a:rect l="l" t="t" r="r" b="b"/>
            <a:pathLst>
              <a:path w="3941019" h="4421901">
                <a:moveTo>
                  <a:pt x="0" y="0"/>
                </a:moveTo>
                <a:lnTo>
                  <a:pt x="3941020" y="0"/>
                </a:lnTo>
                <a:lnTo>
                  <a:pt x="3941020" y="4421901"/>
                </a:lnTo>
                <a:lnTo>
                  <a:pt x="0" y="4421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E0E13-A91C-E5AF-6697-FB547B9C48C4}"/>
              </a:ext>
            </a:extLst>
          </p:cNvPr>
          <p:cNvSpPr txBox="1"/>
          <p:nvPr/>
        </p:nvSpPr>
        <p:spPr>
          <a:xfrm>
            <a:off x="0" y="292608"/>
            <a:ext cx="12192000" cy="565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E" sz="4000" b="1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Conclusion </a:t>
            </a:r>
            <a:endParaRPr lang="en-US" sz="4000" b="1" kern="100" dirty="0">
              <a:effectLst/>
              <a:latin typeface="Cavolini" panose="03000502040302020204" pitchFamily="66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E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SE" sz="2800" b="1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Summary:</a:t>
            </a:r>
            <a:r>
              <a:rPr lang="en-SE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 By implementing cancellation policies, introducing penalties, and improving communication with guests, the operations department can better manage cancellations, optimize staffing, and increase room occupancy.</a:t>
            </a:r>
            <a:endParaRPr lang="en-SE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SE" sz="2800" b="1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Next Steps:</a:t>
            </a:r>
            <a:r>
              <a:rPr lang="en-SE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 Track cancellation patterns over time to</a:t>
            </a:r>
            <a:r>
              <a:rPr lang="en-US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 time, to</a:t>
            </a:r>
            <a:r>
              <a:rPr lang="en-SE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 assess the effectiveness of these strategies and continue refining operational adjustments based on data-driven insights.</a:t>
            </a:r>
            <a:endParaRPr lang="en-SE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3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5364" y="237071"/>
            <a:ext cx="3986636" cy="761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sz="466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3261858" y="1574549"/>
            <a:ext cx="5668285" cy="4864419"/>
          </a:xfrm>
          <a:custGeom>
            <a:avLst/>
            <a:gdLst/>
            <a:ahLst/>
            <a:cxnLst/>
            <a:rect l="l" t="t" r="r" b="b"/>
            <a:pathLst>
              <a:path w="8502427" h="7296629">
                <a:moveTo>
                  <a:pt x="0" y="0"/>
                </a:moveTo>
                <a:lnTo>
                  <a:pt x="8502428" y="0"/>
                </a:lnTo>
                <a:lnTo>
                  <a:pt x="8502428" y="7296628"/>
                </a:lnTo>
                <a:lnTo>
                  <a:pt x="0" y="729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E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C7868-A5DC-7DDB-C5D0-752CE5ECC367}"/>
              </a:ext>
            </a:extLst>
          </p:cNvPr>
          <p:cNvSpPr txBox="1"/>
          <p:nvPr/>
        </p:nvSpPr>
        <p:spPr>
          <a:xfrm>
            <a:off x="166285" y="196765"/>
            <a:ext cx="118594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800" b="1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Problem</a:t>
            </a:r>
            <a:r>
              <a:rPr lang="en-US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SE" sz="28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Times New Roman" panose="02020603050405020304" pitchFamily="18" charset="0"/>
              </a:rPr>
              <a:t>The Operations team is facing disruptions due to an increase in cancellations, which leaves rooms unrented for days, causing issues with general service planning.</a:t>
            </a:r>
            <a:endParaRPr lang="en-SE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F4E5C-E287-2CE7-52DB-3DDB7713E13E}"/>
              </a:ext>
            </a:extLst>
          </p:cNvPr>
          <p:cNvSpPr txBox="1"/>
          <p:nvPr/>
        </p:nvSpPr>
        <p:spPr>
          <a:xfrm>
            <a:off x="166285" y="3429000"/>
            <a:ext cx="114469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volini" panose="03000502040302020204" pitchFamily="66" charset="0"/>
                <a:cs typeface="Cavolini" panose="03000502040302020204" pitchFamily="66" charset="0"/>
              </a:rPr>
              <a:t>Goal:</a:t>
            </a: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</a:p>
          <a:p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	To develop a data-driven approach that minimizes cancelation impacts and enhances operational efficiency.</a:t>
            </a:r>
            <a:endParaRPr lang="en-SE" sz="28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4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CFE2-F92D-B2DD-02D1-844E4DA0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686726-D486-0857-FB82-CFC12CD4EF2A}"/>
              </a:ext>
            </a:extLst>
          </p:cNvPr>
          <p:cNvSpPr txBox="1"/>
          <p:nvPr/>
        </p:nvSpPr>
        <p:spPr>
          <a:xfrm>
            <a:off x="296333" y="313267"/>
            <a:ext cx="4978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>
                <a:latin typeface="Cavolini" panose="03000502040302020204" pitchFamily="66" charset="0"/>
                <a:cs typeface="Cavolini" panose="03000502040302020204" pitchFamily="66" charset="0"/>
              </a:rPr>
              <a:t>Key Insights from Data:</a:t>
            </a:r>
            <a:endParaRPr lang="en-SE" sz="2500" b="1" u="sng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D2B60-778F-83A4-E122-4811AD8E797D}"/>
              </a:ext>
            </a:extLst>
          </p:cNvPr>
          <p:cNvSpPr txBox="1"/>
          <p:nvPr/>
        </p:nvSpPr>
        <p:spPr>
          <a:xfrm>
            <a:off x="762000" y="973667"/>
            <a:ext cx="1097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b="1" dirty="0">
                <a:latin typeface="Cavolini" panose="03000502040302020204" pitchFamily="66" charset="0"/>
                <a:cs typeface="Cavolini" panose="03000502040302020204" pitchFamily="66" charset="0"/>
              </a:rPr>
              <a:t>Cancelation Window</a:t>
            </a:r>
            <a:r>
              <a:rPr lang="en-US" sz="2500" dirty="0">
                <a:latin typeface="Cavolini" panose="03000502040302020204" pitchFamily="66" charset="0"/>
                <a:cs typeface="Cavolini" panose="03000502040302020204" pitchFamily="66" charset="0"/>
              </a:rPr>
              <a:t>: 53% of cancelation occurs within 0-59 days of arrival date.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3845C31-F2F4-6F78-5C24-3D2E88D11373}"/>
              </a:ext>
            </a:extLst>
          </p:cNvPr>
          <p:cNvGraphicFramePr>
            <a:graphicFrameLocks/>
          </p:cNvGraphicFramePr>
          <p:nvPr/>
        </p:nvGraphicFramePr>
        <p:xfrm>
          <a:off x="2779776" y="1975104"/>
          <a:ext cx="8311896" cy="449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E75393A8-247C-9CAF-492F-D087CC9E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45" y="2018787"/>
            <a:ext cx="9380335" cy="5404710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5FB5DB99-07DC-68B0-8BB0-D7319CE5E914}"/>
              </a:ext>
            </a:extLst>
          </p:cNvPr>
          <p:cNvSpPr txBox="1"/>
          <p:nvPr/>
        </p:nvSpPr>
        <p:spPr>
          <a:xfrm>
            <a:off x="2165822" y="1829405"/>
            <a:ext cx="8784729" cy="766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before arrival Vs Total Cancelation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FD7C0C0-7478-535D-C488-060F5E46003F}"/>
              </a:ext>
            </a:extLst>
          </p:cNvPr>
          <p:cNvSpPr txBox="1"/>
          <p:nvPr/>
        </p:nvSpPr>
        <p:spPr>
          <a:xfrm>
            <a:off x="1570216" y="2508564"/>
            <a:ext cx="4067696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2400" b="1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53.23%</a:t>
            </a:r>
          </a:p>
        </p:txBody>
      </p:sp>
    </p:spTree>
    <p:extLst>
      <p:ext uri="{BB962C8B-B14F-4D97-AF65-F5344CB8AC3E}">
        <p14:creationId xmlns:p14="http://schemas.microsoft.com/office/powerpoint/2010/main" val="385168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4391" y="237071"/>
            <a:ext cx="9758065" cy="76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sz="46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Deposit Type Vs Cancelation Rate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83" y="1434597"/>
            <a:ext cx="9057161" cy="5681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4B8EAC-26C8-7A50-9C3F-228CAA3BD964}"/>
              </a:ext>
            </a:extLst>
          </p:cNvPr>
          <p:cNvSpPr txBox="1"/>
          <p:nvPr/>
        </p:nvSpPr>
        <p:spPr>
          <a:xfrm>
            <a:off x="220132" y="143933"/>
            <a:ext cx="119718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volini" panose="03000502040302020204" pitchFamily="66" charset="0"/>
                <a:cs typeface="Cavolini" panose="03000502040302020204" pitchFamily="66" charset="0"/>
              </a:rPr>
              <a:t>Segment of Cancelations: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TA/TO distribution channel</a:t>
            </a:r>
            <a:r>
              <a:rPr lang="en-US" sz="2800" dirty="0"/>
              <a:t>: 40,152 cancelations, approximately 90.7</a:t>
            </a:r>
            <a:r>
              <a:rPr lang="en-US" sz="2800" b="1" dirty="0"/>
              <a:t>%</a:t>
            </a:r>
            <a:r>
              <a:rPr lang="en-US" sz="2800" dirty="0"/>
              <a:t> of the total cancelations(44,224).</a:t>
            </a:r>
            <a:endParaRPr lang="en-US" sz="2500" b="1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volini" panose="03000502040302020204" pitchFamily="66" charset="0"/>
                <a:cs typeface="Cavolini" panose="03000502040302020204" pitchFamily="66" charset="0"/>
              </a:rPr>
              <a:t>Online TAs</a:t>
            </a:r>
            <a:r>
              <a:rPr lang="en-US" sz="2500" dirty="0">
                <a:latin typeface="Cavolini" panose="03000502040302020204" pitchFamily="66" charset="0"/>
                <a:cs typeface="Cavolini" panose="03000502040302020204" pitchFamily="66" charset="0"/>
              </a:rPr>
              <a:t>: Accounts for nearly half 47% of cancelations(40,152).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12F5784-EC7D-403D-97DE-45E68C791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055417"/>
              </p:ext>
            </p:extLst>
          </p:nvPr>
        </p:nvGraphicFramePr>
        <p:xfrm>
          <a:off x="1896177" y="2040556"/>
          <a:ext cx="8653110" cy="419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978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0B2E1-7FDA-BEDA-02B1-2F090E122A63}"/>
              </a:ext>
            </a:extLst>
          </p:cNvPr>
          <p:cNvSpPr txBox="1"/>
          <p:nvPr/>
        </p:nvSpPr>
        <p:spPr>
          <a:xfrm>
            <a:off x="330200" y="262467"/>
            <a:ext cx="109389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volini" panose="03000502040302020204" pitchFamily="66" charset="0"/>
                <a:cs typeface="Cavolini" panose="03000502040302020204" pitchFamily="66" charset="0"/>
              </a:rPr>
              <a:t>Short-Stay Cancelations: </a:t>
            </a:r>
            <a:r>
              <a:rPr lang="en-US" sz="2500" dirty="0">
                <a:latin typeface="Cavolini" panose="03000502040302020204" pitchFamily="66" charset="0"/>
                <a:cs typeface="Cavolini" panose="03000502040302020204" pitchFamily="66" charset="0"/>
              </a:rPr>
              <a:t>Short stays (0-4 nights) have a high cancellation rate of 62%.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4775C80-03CB-4542-B986-356EB77D8E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93687"/>
              </p:ext>
            </p:extLst>
          </p:nvPr>
        </p:nvGraphicFramePr>
        <p:xfrm>
          <a:off x="1717040" y="1371600"/>
          <a:ext cx="8717280" cy="4592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395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A0B9180A-50B3-97A0-F4A5-1D66424E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1" r="1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55C344-0AC4-0FFA-4FFC-278E08FE567A}"/>
              </a:ext>
            </a:extLst>
          </p:cNvPr>
          <p:cNvSpPr txBox="1"/>
          <p:nvPr/>
        </p:nvSpPr>
        <p:spPr>
          <a:xfrm>
            <a:off x="91440" y="0"/>
            <a:ext cx="11960352" cy="643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E" sz="2200" b="1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Potential Causes:</a:t>
            </a:r>
            <a:endParaRPr lang="en-SE" sz="2200" kern="100" dirty="0">
              <a:effectLst/>
              <a:latin typeface="Cavolini" panose="03000502040302020204" pitchFamily="66" charset="0"/>
              <a:ea typeface="Aptos" panose="020B0004020202020204" pitchFamily="34" charset="0"/>
              <a:cs typeface="Cavolini" panose="03000502040302020204" pitchFamily="66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Booking Flexibility &amp; Cancellation Policies: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Lenient cancelation policies for short stays might encourage last-minute cancellations.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Customer Behaviour Patterns: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Customers booking short stays may have alternative accommodation options or flexible travel plans, making them more likely to cancel.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Lack of Commitment for Short Stays: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Short stays are perceived as less financially committing, leading to higher cancellation rates.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Some customers might book short stays as a backup option and cancel if plans change.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Booking Lead Time: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Last minute booking </a:t>
            </a:r>
            <a:r>
              <a:rPr lang="en-US" sz="2200" kern="100" dirty="0" err="1"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i</a:t>
            </a:r>
            <a:r>
              <a:rPr lang="en-SE" sz="2200" kern="100" dirty="0" err="1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ncreas</a:t>
            </a:r>
            <a:r>
              <a:rPr lang="en-US" sz="2200" kern="10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es</a:t>
            </a:r>
            <a:r>
              <a:rPr lang="en-SE" sz="2200" kern="10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 </a:t>
            </a:r>
            <a:r>
              <a:rPr lang="en-SE" sz="2200" kern="100" dirty="0">
                <a:effectLst/>
                <a:latin typeface="Cavolini" panose="03000502040302020204" pitchFamily="66" charset="0"/>
                <a:ea typeface="Aptos" panose="020B0004020202020204" pitchFamily="34" charset="0"/>
                <a:cs typeface="Cavolini" panose="03000502040302020204" pitchFamily="66" charset="0"/>
              </a:rPr>
              <a:t>the likelihood of cancellations due to sudden plan changes or emergencies.</a:t>
            </a:r>
          </a:p>
        </p:txBody>
      </p:sp>
    </p:spTree>
    <p:extLst>
      <p:ext uri="{BB962C8B-B14F-4D97-AF65-F5344CB8AC3E}">
        <p14:creationId xmlns:p14="http://schemas.microsoft.com/office/powerpoint/2010/main" val="351441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419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Canva Sans Bold</vt:lpstr>
      <vt:lpstr>Canva Sans Bold Italics</vt:lpstr>
      <vt:lpstr>Cavolini</vt:lpstr>
      <vt:lpstr>Courier New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Suganya Muruganantham</dc:creator>
  <cp:lastModifiedBy>Suganya Muruganantham</cp:lastModifiedBy>
  <cp:revision>17</cp:revision>
  <dcterms:created xsi:type="dcterms:W3CDTF">2024-09-17T14:31:03Z</dcterms:created>
  <dcterms:modified xsi:type="dcterms:W3CDTF">2025-02-26T22:43:13Z</dcterms:modified>
</cp:coreProperties>
</file>